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57" r:id="rId2"/>
    <p:sldId id="259" r:id="rId3"/>
    <p:sldId id="258" r:id="rId4"/>
    <p:sldId id="262" r:id="rId5"/>
    <p:sldId id="260" r:id="rId6"/>
    <p:sldId id="261" r:id="rId7"/>
    <p:sldId id="263" r:id="rId8"/>
    <p:sldId id="264" r:id="rId9"/>
    <p:sldId id="267" r:id="rId10"/>
    <p:sldId id="265" r:id="rId11"/>
    <p:sldId id="266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6C22D-3BA3-4928-9553-2ED521CCC374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046D5-8A87-447F-8AAB-6BB4914951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4214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6C22D-3BA3-4928-9553-2ED521CCC374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046D5-8A87-447F-8AAB-6BB4914951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248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6C22D-3BA3-4928-9553-2ED521CCC374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046D5-8A87-447F-8AAB-6BB4914951D2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770054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6C22D-3BA3-4928-9553-2ED521CCC374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046D5-8A87-447F-8AAB-6BB4914951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40951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6C22D-3BA3-4928-9553-2ED521CCC374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046D5-8A87-447F-8AAB-6BB4914951D2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894272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6C22D-3BA3-4928-9553-2ED521CCC374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046D5-8A87-447F-8AAB-6BB4914951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93027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6C22D-3BA3-4928-9553-2ED521CCC374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046D5-8A87-447F-8AAB-6BB4914951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98357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6C22D-3BA3-4928-9553-2ED521CCC374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046D5-8A87-447F-8AAB-6BB4914951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9059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6C22D-3BA3-4928-9553-2ED521CCC374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046D5-8A87-447F-8AAB-6BB4914951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7427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6C22D-3BA3-4928-9553-2ED521CCC374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046D5-8A87-447F-8AAB-6BB4914951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4918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6C22D-3BA3-4928-9553-2ED521CCC374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046D5-8A87-447F-8AAB-6BB4914951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007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6C22D-3BA3-4928-9553-2ED521CCC374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046D5-8A87-447F-8AAB-6BB4914951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4601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6C22D-3BA3-4928-9553-2ED521CCC374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046D5-8A87-447F-8AAB-6BB4914951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8862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6C22D-3BA3-4928-9553-2ED521CCC374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046D5-8A87-447F-8AAB-6BB4914951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1314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6C22D-3BA3-4928-9553-2ED521CCC374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046D5-8A87-447F-8AAB-6BB4914951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04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6C22D-3BA3-4928-9553-2ED521CCC374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046D5-8A87-447F-8AAB-6BB4914951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8870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6C22D-3BA3-4928-9553-2ED521CCC374}" type="datetimeFigureOut">
              <a:rPr lang="en-IN" smtClean="0"/>
              <a:t>03-06-2023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F5046D5-8A87-447F-8AAB-6BB4914951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0946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CROP%20PREDICTION.pptx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9DBCAE-36FF-6E2F-11B0-1693325B3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3985BE4-30B5-5EE6-972A-523B68AD674D}"/>
              </a:ext>
            </a:extLst>
          </p:cNvPr>
          <p:cNvSpPr/>
          <p:nvPr/>
        </p:nvSpPr>
        <p:spPr>
          <a:xfrm>
            <a:off x="-470514" y="5366551"/>
            <a:ext cx="7714694" cy="12695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solidFill>
                  <a:schemeClr val="accent3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ndara Light" panose="020E0502030303020204" pitchFamily="34" charset="0"/>
                <a:ea typeface="Verdana" panose="020B0604030504040204" pitchFamily="34" charset="0"/>
              </a:rPr>
              <a:t>CROP PREDICTION</a:t>
            </a:r>
            <a:endParaRPr lang="en-IN" sz="6600" b="1" dirty="0">
              <a:solidFill>
                <a:schemeClr val="accent3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ndara Light" panose="020E050203030302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36C44F-015A-2D5D-E32A-AB04B9DE892C}"/>
              </a:ext>
            </a:extLst>
          </p:cNvPr>
          <p:cNvSpPr/>
          <p:nvPr/>
        </p:nvSpPr>
        <p:spPr>
          <a:xfrm>
            <a:off x="541537" y="5144609"/>
            <a:ext cx="2503502" cy="4616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CAPSTONE PROJECT</a:t>
            </a:r>
            <a:endParaRPr lang="en-IN" dirty="0">
              <a:solidFill>
                <a:schemeClr val="accent3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8220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8E0B9-8199-51C9-2B5D-6296532DF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7277058" cy="704295"/>
          </a:xfrm>
        </p:spPr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ndara Light" panose="020E0502030303020204" pitchFamily="34" charset="0"/>
              </a:rPr>
              <a:t>HOW HELPFUL FOR BUSINESS</a:t>
            </a:r>
            <a:endParaRPr lang="en-IN" sz="44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ndara Light" panose="020E0502030303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C8323-DD25-D404-26D3-5C74C2B4D4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13895"/>
            <a:ext cx="8596668" cy="3880773"/>
          </a:xfrm>
        </p:spPr>
        <p:txBody>
          <a:bodyPr/>
          <a:lstStyle/>
          <a:p>
            <a:r>
              <a:rPr lang="en-US" sz="2000" dirty="0">
                <a:solidFill>
                  <a:schemeClr val="tx1"/>
                </a:solidFill>
                <a:latin typeface="Century" panose="02040604050505020304" pitchFamily="18" charset="0"/>
              </a:rPr>
              <a:t>It helps farmers make informed decisions about their crops.</a:t>
            </a:r>
          </a:p>
          <a:p>
            <a:r>
              <a:rPr lang="en-US" sz="2000" dirty="0">
                <a:solidFill>
                  <a:schemeClr val="tx1"/>
                </a:solidFill>
                <a:latin typeface="Century" panose="02040604050505020304" pitchFamily="18" charset="0"/>
              </a:rPr>
              <a:t>It involves estimate the number of crops that will be produced in a given area based on various factors such as soil type, weather conditions, and crop management practices.</a:t>
            </a:r>
          </a:p>
          <a:p>
            <a:r>
              <a:rPr lang="en-US" sz="2000" dirty="0">
                <a:solidFill>
                  <a:schemeClr val="tx1"/>
                </a:solidFill>
                <a:latin typeface="Century" panose="02040604050505020304" pitchFamily="18" charset="0"/>
              </a:rPr>
              <a:t>It 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Century" panose="02040604050505020304" pitchFamily="18" charset="0"/>
              </a:rPr>
              <a:t>can be used to select the most excellent crops for the region and also its yield thereby improving the values and gain of farming also.</a:t>
            </a:r>
            <a:endParaRPr lang="en-IN" sz="2000" dirty="0">
              <a:solidFill>
                <a:schemeClr val="tx1"/>
              </a:solidFill>
              <a:latin typeface="Century" panose="020406040505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86236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53765-1277-EC86-CA4F-541E003C6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3592825" cy="775317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ndara Light" panose="020E0502030303020204" pitchFamily="34" charset="0"/>
              </a:rPr>
              <a:t>CONCLUSION</a:t>
            </a:r>
            <a:endParaRPr lang="en-IN" sz="44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ndara Light" panose="020E0502030303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9BB467-4613-F799-E832-7C275C3E82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2642" y="1980076"/>
            <a:ext cx="8440034" cy="2298961"/>
          </a:xfrm>
        </p:spPr>
        <p:txBody>
          <a:bodyPr>
            <a:normAutofit/>
          </a:bodyPr>
          <a:lstStyle/>
          <a:p>
            <a:r>
              <a:rPr lang="en-IN" sz="2000" dirty="0">
                <a:solidFill>
                  <a:schemeClr val="tx1"/>
                </a:solidFill>
                <a:latin typeface="Century" panose="02040604050505020304" pitchFamily="18" charset="0"/>
              </a:rPr>
              <a:t>Out of all the Algorithms K Nearest Neighbour Classifier has performed good.</a:t>
            </a:r>
          </a:p>
          <a:p>
            <a:r>
              <a:rPr lang="en-IN" sz="2000" dirty="0">
                <a:ln w="0"/>
                <a:solidFill>
                  <a:schemeClr val="tx1"/>
                </a:solidFill>
                <a:latin typeface="Century" panose="02040604050505020304" pitchFamily="18" charset="0"/>
              </a:rPr>
              <a:t>Entered the predicted test values into the competition Learning: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800" dirty="0">
                <a:ln w="0"/>
                <a:solidFill>
                  <a:schemeClr val="tx1"/>
                </a:solidFill>
                <a:latin typeface="Century" panose="02040604050505020304" pitchFamily="18" charset="0"/>
              </a:rPr>
              <a:t>Predict “LABEL” all of the models the most accurate classification method is </a:t>
            </a:r>
            <a:r>
              <a:rPr lang="en-IN" sz="1800" dirty="0">
                <a:solidFill>
                  <a:schemeClr val="tx1"/>
                </a:solidFill>
                <a:latin typeface="Century" panose="02040604050505020304" pitchFamily="18" charset="0"/>
              </a:rPr>
              <a:t>K Nearest Neighbour </a:t>
            </a:r>
            <a:r>
              <a:rPr lang="en-IN" sz="1800" dirty="0">
                <a:ln w="0"/>
                <a:solidFill>
                  <a:schemeClr val="tx1"/>
                </a:solidFill>
                <a:latin typeface="Century" panose="02040604050505020304" pitchFamily="18" charset="0"/>
              </a:rPr>
              <a:t>with Accuracy 0.97</a:t>
            </a:r>
          </a:p>
          <a:p>
            <a:pPr marL="0" indent="0">
              <a:buNone/>
            </a:pPr>
            <a:endParaRPr lang="en-IN" sz="2000" dirty="0">
              <a:solidFill>
                <a:schemeClr val="tx1"/>
              </a:solidFill>
              <a:latin typeface="Century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23840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5C9F989-02E8-7FA6-D306-E0C046BC99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3B8DD23-6063-CE24-47B9-49457642F116}"/>
              </a:ext>
            </a:extLst>
          </p:cNvPr>
          <p:cNvSpPr/>
          <p:nvPr/>
        </p:nvSpPr>
        <p:spPr>
          <a:xfrm>
            <a:off x="1298359" y="2655533"/>
            <a:ext cx="9595281" cy="19375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b="1" dirty="0">
                <a:solidFill>
                  <a:schemeClr val="accent3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ndara Light" panose="020E0502030303020204" pitchFamily="34" charset="0"/>
                <a:ea typeface="Verdana" panose="020B0604030504040204" pitchFamily="34" charset="0"/>
              </a:rPr>
              <a:t>THANK YOU</a:t>
            </a:r>
            <a:endParaRPr lang="en-IN" sz="9600" b="1" dirty="0">
              <a:solidFill>
                <a:schemeClr val="accent3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ndara Light" panose="020E050203030302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8B6D6D-959C-08C6-3B88-CA3153647B06}"/>
              </a:ext>
            </a:extLst>
          </p:cNvPr>
          <p:cNvSpPr txBox="1"/>
          <p:nvPr/>
        </p:nvSpPr>
        <p:spPr>
          <a:xfrm>
            <a:off x="328473" y="5202322"/>
            <a:ext cx="2317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3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ndara Light" panose="020E0502030303020204" pitchFamily="34" charset="0"/>
              </a:rPr>
              <a:t>DEEPESH 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2D5334-EFA6-34CA-6365-6D1F89069B6F}"/>
              </a:ext>
            </a:extLst>
          </p:cNvPr>
          <p:cNvSpPr txBox="1"/>
          <p:nvPr/>
        </p:nvSpPr>
        <p:spPr>
          <a:xfrm>
            <a:off x="328473" y="5571653"/>
            <a:ext cx="24768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Candara Light" panose="020E0502030303020204" pitchFamily="34" charset="0"/>
                <a:hlinkClick r:id="rId3" action="ppaction://hlinkpres?slideindex=1&amp;slidetitle=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deepeshnani1999@gmail.com</a:t>
            </a:r>
            <a:endParaRPr lang="en-IN" sz="1400" b="1" dirty="0">
              <a:solidFill>
                <a:schemeClr val="accent3">
                  <a:lumMod val="40000"/>
                  <a:lumOff val="60000"/>
                </a:schemeClr>
              </a:solidFill>
              <a:latin typeface="Candara Light" panose="020E0502030303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34D333-E015-6FF5-04A3-40EF3466E4B7}"/>
              </a:ext>
            </a:extLst>
          </p:cNvPr>
          <p:cNvSpPr txBox="1"/>
          <p:nvPr/>
        </p:nvSpPr>
        <p:spPr>
          <a:xfrm>
            <a:off x="330692" y="5879429"/>
            <a:ext cx="1382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3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ndara Light" panose="020E0502030303020204" pitchFamily="34" charset="0"/>
              </a:rPr>
              <a:t>PGA 26</a:t>
            </a:r>
          </a:p>
        </p:txBody>
      </p:sp>
    </p:spTree>
    <p:extLst>
      <p:ext uri="{BB962C8B-B14F-4D97-AF65-F5344CB8AC3E}">
        <p14:creationId xmlns:p14="http://schemas.microsoft.com/office/powerpoint/2010/main" val="4224304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FC22-3391-A843-BFDA-DFE953EE7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599"/>
            <a:ext cx="2944755" cy="588885"/>
          </a:xfrm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ndara Light" panose="020E0502030303020204" pitchFamily="34" charset="0"/>
              </a:rPr>
              <a:t>CONTENTS</a:t>
            </a:r>
            <a:endParaRPr lang="en-IN" sz="44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ndara Light" panose="020E0502030303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B37F72-1F56-F3AB-B6FD-17F1CCE4C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356" y="1361599"/>
            <a:ext cx="8596668" cy="3880773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Century" panose="02040604050505020304" pitchFamily="18" charset="0"/>
              </a:rPr>
              <a:t>Introduction</a:t>
            </a:r>
          </a:p>
          <a:p>
            <a:r>
              <a:rPr lang="en-US" sz="2000" dirty="0">
                <a:solidFill>
                  <a:schemeClr val="tx1"/>
                </a:solidFill>
                <a:latin typeface="Century" panose="02040604050505020304" pitchFamily="18" charset="0"/>
              </a:rPr>
              <a:t>Procedure through Flow Chart</a:t>
            </a:r>
          </a:p>
          <a:p>
            <a:r>
              <a:rPr lang="en-US" sz="2000" dirty="0">
                <a:solidFill>
                  <a:schemeClr val="tx1"/>
                </a:solidFill>
                <a:latin typeface="Century" panose="02040604050505020304" pitchFamily="18" charset="0"/>
              </a:rPr>
              <a:t>Problem Statement</a:t>
            </a:r>
          </a:p>
          <a:p>
            <a:r>
              <a:rPr lang="en-US" sz="2000" dirty="0">
                <a:solidFill>
                  <a:schemeClr val="tx1"/>
                </a:solidFill>
                <a:latin typeface="Century" panose="02040604050505020304" pitchFamily="18" charset="0"/>
              </a:rPr>
              <a:t>Methodology</a:t>
            </a:r>
          </a:p>
          <a:p>
            <a:r>
              <a:rPr lang="en-US" sz="2000" dirty="0">
                <a:solidFill>
                  <a:schemeClr val="tx1"/>
                </a:solidFill>
                <a:latin typeface="Century" panose="02040604050505020304" pitchFamily="18" charset="0"/>
              </a:rPr>
              <a:t>Key Finding</a:t>
            </a:r>
          </a:p>
          <a:p>
            <a:r>
              <a:rPr lang="en-US" sz="2000" dirty="0">
                <a:solidFill>
                  <a:schemeClr val="tx1"/>
                </a:solidFill>
                <a:latin typeface="Century" panose="02040604050505020304" pitchFamily="18" charset="0"/>
              </a:rPr>
              <a:t>Key Architecture</a:t>
            </a:r>
          </a:p>
          <a:p>
            <a:r>
              <a:rPr lang="en-IN" sz="2000" dirty="0">
                <a:solidFill>
                  <a:schemeClr val="tx1"/>
                </a:solidFill>
                <a:latin typeface="Century" panose="02040604050505020304" pitchFamily="18" charset="0"/>
              </a:rPr>
              <a:t>Performance of Accuracy</a:t>
            </a:r>
          </a:p>
          <a:p>
            <a:r>
              <a:rPr lang="en-IN" sz="2000" dirty="0">
                <a:solidFill>
                  <a:schemeClr val="tx1"/>
                </a:solidFill>
                <a:latin typeface="Century" panose="02040604050505020304" pitchFamily="18" charset="0"/>
              </a:rPr>
              <a:t>How Helpful for Business</a:t>
            </a:r>
          </a:p>
          <a:p>
            <a:r>
              <a:rPr lang="en-IN" sz="2000" dirty="0">
                <a:solidFill>
                  <a:schemeClr val="tx1"/>
                </a:solidFill>
                <a:latin typeface="Century" panose="020406040505050203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922355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216AC-18FF-E57A-ABCE-B4BF2FAC5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4959986" cy="677662"/>
          </a:xfrm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ndara Light" panose="020E0502030303020204" pitchFamily="34" charset="0"/>
              </a:rPr>
              <a:t>INTRODUCTION</a:t>
            </a:r>
            <a:endParaRPr lang="en-IN" sz="44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ndara Light" panose="020E0502030303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BE0A5-C8F5-DD8E-AF4F-0C5C3E60FA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5" y="1488613"/>
            <a:ext cx="7960638" cy="3713702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Century" panose="02040604050505020304" pitchFamily="18" charset="0"/>
                <a:ea typeface="Verdana" panose="020B0604030504040204" pitchFamily="34" charset="0"/>
              </a:rPr>
              <a:t>Weather Forecasting and Predicting the amount of Rainfall that will occur in area can be very tedious.</a:t>
            </a:r>
          </a:p>
          <a:p>
            <a:r>
              <a:rPr lang="en-US" sz="2000" dirty="0">
                <a:solidFill>
                  <a:schemeClr val="tx1"/>
                </a:solidFill>
                <a:latin typeface="Century" panose="02040604050505020304" pitchFamily="18" charset="0"/>
                <a:ea typeface="Verdana" panose="020B0604030504040204" pitchFamily="34" charset="0"/>
              </a:rPr>
              <a:t>For the Purpose of brevity the Method considers the factors whose effect is more prominent on the amount of effective rainfall.</a:t>
            </a:r>
          </a:p>
          <a:p>
            <a:r>
              <a:rPr lang="en-US" sz="2000" dirty="0">
                <a:solidFill>
                  <a:schemeClr val="tx1"/>
                </a:solidFill>
                <a:latin typeface="Century" panose="02040604050505020304" pitchFamily="18" charset="0"/>
                <a:ea typeface="Verdana" panose="020B0604030504040204" pitchFamily="34" charset="0"/>
              </a:rPr>
              <a:t>The soil Moisture and pH Values are considered for suitable crop cultivation.</a:t>
            </a:r>
            <a:endParaRPr lang="en-IN" sz="2000" dirty="0">
              <a:solidFill>
                <a:schemeClr val="tx1"/>
              </a:solidFill>
              <a:latin typeface="Century" panose="02040604050505020304" pitchFamily="18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591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D9DDF-8BB6-E174-7A4C-9DA2FFFD8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226" y="641410"/>
            <a:ext cx="9345557" cy="958788"/>
          </a:xfrm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ndara Light" panose="020E0502030303020204" pitchFamily="34" charset="0"/>
              </a:rPr>
              <a:t>PROCEDURE THROUGH FLOW CHART</a:t>
            </a:r>
            <a:endParaRPr lang="en-IN" sz="44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ndara Light" panose="020E0502030303020204" pitchFamily="34" charset="0"/>
            </a:endParaRPr>
          </a:p>
        </p:txBody>
      </p:sp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DD64590A-E905-5DD7-D5EB-74CC22149B30}"/>
              </a:ext>
            </a:extLst>
          </p:cNvPr>
          <p:cNvSpPr/>
          <p:nvPr/>
        </p:nvSpPr>
        <p:spPr>
          <a:xfrm>
            <a:off x="821184" y="2118805"/>
            <a:ext cx="1731146" cy="605161"/>
          </a:xfrm>
          <a:prstGeom prst="flowChartAlternateProcess">
            <a:avLst/>
          </a:prstGeom>
          <a:ln>
            <a:solidFill>
              <a:schemeClr val="tx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latin typeface="Candara Light" panose="020E0502030303020204" pitchFamily="34" charset="0"/>
              </a:rPr>
              <a:t>Temperature</a:t>
            </a:r>
            <a:endParaRPr lang="en-IN" sz="2000" b="1" dirty="0">
              <a:solidFill>
                <a:schemeClr val="tx1"/>
              </a:solidFill>
              <a:latin typeface="Candara Light" panose="020E0502030303020204" pitchFamily="34" charset="0"/>
            </a:endParaRPr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3FDB1129-A246-1A83-400D-9A9496A1BC45}"/>
              </a:ext>
            </a:extLst>
          </p:cNvPr>
          <p:cNvSpPr/>
          <p:nvPr/>
        </p:nvSpPr>
        <p:spPr>
          <a:xfrm>
            <a:off x="813786" y="3083513"/>
            <a:ext cx="1738544" cy="605162"/>
          </a:xfrm>
          <a:prstGeom prst="flowChartAlternateProcess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latin typeface="Candara Light" panose="020E0502030303020204" pitchFamily="34" charset="0"/>
              </a:rPr>
              <a:t>Humidity</a:t>
            </a:r>
            <a:endParaRPr lang="en-IN" sz="2000" b="1" dirty="0">
              <a:solidFill>
                <a:schemeClr val="tx1"/>
              </a:solidFill>
              <a:latin typeface="Candara Light" panose="020E0502030303020204" pitchFamily="34" charset="0"/>
            </a:endParaRPr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65AD45D7-DB5D-E4F2-FD98-D00AA37FBA9F}"/>
              </a:ext>
            </a:extLst>
          </p:cNvPr>
          <p:cNvSpPr/>
          <p:nvPr/>
        </p:nvSpPr>
        <p:spPr>
          <a:xfrm>
            <a:off x="821184" y="4134035"/>
            <a:ext cx="1738544" cy="605162"/>
          </a:xfrm>
          <a:prstGeom prst="flowChartAlternateProcess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latin typeface="Candara Light" panose="020E0502030303020204" pitchFamily="34" charset="0"/>
              </a:rPr>
              <a:t>Soil Moisture</a:t>
            </a:r>
            <a:endParaRPr lang="en-IN" sz="2000" b="1" dirty="0">
              <a:solidFill>
                <a:schemeClr val="tx1"/>
              </a:solidFill>
              <a:latin typeface="Candara Light" panose="020E0502030303020204" pitchFamily="34" charset="0"/>
            </a:endParaRP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AAEA379E-719B-C3A9-BCD6-7D2324823891}"/>
              </a:ext>
            </a:extLst>
          </p:cNvPr>
          <p:cNvSpPr/>
          <p:nvPr/>
        </p:nvSpPr>
        <p:spPr>
          <a:xfrm>
            <a:off x="821184" y="5179381"/>
            <a:ext cx="1738544" cy="605162"/>
          </a:xfrm>
          <a:prstGeom prst="flowChartAlternateProcess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latin typeface="Candara Light" panose="020E0502030303020204" pitchFamily="34" charset="0"/>
              </a:rPr>
              <a:t>pH Value</a:t>
            </a:r>
            <a:endParaRPr lang="en-IN" sz="2000" b="1" dirty="0">
              <a:solidFill>
                <a:schemeClr val="tx1"/>
              </a:solidFill>
              <a:latin typeface="Candara Light" panose="020E0502030303020204" pitchFamily="34" charset="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F7EE125-9E72-4A12-F9FF-6C8C268FA69F}"/>
              </a:ext>
            </a:extLst>
          </p:cNvPr>
          <p:cNvSpPr/>
          <p:nvPr/>
        </p:nvSpPr>
        <p:spPr>
          <a:xfrm>
            <a:off x="2867487" y="3656860"/>
            <a:ext cx="1029810" cy="409113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047A4DBE-50A5-FA58-2082-9EBF8CD997C9}"/>
              </a:ext>
            </a:extLst>
          </p:cNvPr>
          <p:cNvSpPr/>
          <p:nvPr/>
        </p:nvSpPr>
        <p:spPr>
          <a:xfrm>
            <a:off x="6027938" y="3656860"/>
            <a:ext cx="1029810" cy="409113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Flowchart: Alternate Process 11">
            <a:extLst>
              <a:ext uri="{FF2B5EF4-FFF2-40B4-BE49-F238E27FC236}">
                <a16:creationId xmlns:a16="http://schemas.microsoft.com/office/drawing/2014/main" id="{554CF1A7-DBE0-5C3C-1104-D73902538FC4}"/>
              </a:ext>
            </a:extLst>
          </p:cNvPr>
          <p:cNvSpPr/>
          <p:nvPr/>
        </p:nvSpPr>
        <p:spPr>
          <a:xfrm>
            <a:off x="4156229" y="3386094"/>
            <a:ext cx="1597981" cy="958788"/>
          </a:xfrm>
          <a:prstGeom prst="flowChartAlternateProces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Candara Light" panose="020E0502030303020204" pitchFamily="34" charset="0"/>
              </a:rPr>
              <a:t>Machine Learning</a:t>
            </a:r>
            <a:endParaRPr lang="en-IN" sz="2000" b="1" dirty="0">
              <a:solidFill>
                <a:schemeClr val="bg1"/>
              </a:solidFill>
              <a:latin typeface="Candara Light" panose="020E0502030303020204" pitchFamily="34" charset="0"/>
            </a:endParaRPr>
          </a:p>
        </p:txBody>
      </p:sp>
      <p:sp>
        <p:nvSpPr>
          <p:cNvPr id="13" name="Flowchart: Alternate Process 12">
            <a:extLst>
              <a:ext uri="{FF2B5EF4-FFF2-40B4-BE49-F238E27FC236}">
                <a16:creationId xmlns:a16="http://schemas.microsoft.com/office/drawing/2014/main" id="{8130585B-7893-DF9B-368C-55DB1986A36B}"/>
              </a:ext>
            </a:extLst>
          </p:cNvPr>
          <p:cNvSpPr/>
          <p:nvPr/>
        </p:nvSpPr>
        <p:spPr>
          <a:xfrm>
            <a:off x="7435048" y="3532572"/>
            <a:ext cx="1296140" cy="657688"/>
          </a:xfrm>
          <a:prstGeom prst="flowChartAlternateProcess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latin typeface="Candara Light" panose="020E0502030303020204" pitchFamily="34" charset="0"/>
              </a:rPr>
              <a:t>Crop</a:t>
            </a:r>
            <a:endParaRPr lang="en-IN" sz="2000" b="1" dirty="0">
              <a:solidFill>
                <a:schemeClr val="tx1"/>
              </a:solidFill>
              <a:latin typeface="Candara Light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1550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59082-3970-AADF-2F23-21935A6FA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5563668" cy="766439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ndara Light" panose="020E0502030303020204" pitchFamily="34" charset="0"/>
              </a:rPr>
              <a:t>PROBLEM STATEMENT</a:t>
            </a:r>
            <a:endParaRPr lang="en-IN" sz="44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ndara Light" panose="020E0502030303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82E08A-4889-6E10-A279-B5366CD393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130" y="1639533"/>
            <a:ext cx="8596668" cy="3880773"/>
          </a:xfrm>
        </p:spPr>
        <p:txBody>
          <a:bodyPr/>
          <a:lstStyle/>
          <a:p>
            <a:r>
              <a:rPr lang="en-US" sz="2000" dirty="0">
                <a:solidFill>
                  <a:schemeClr val="tx1"/>
                </a:solidFill>
                <a:latin typeface="Century" panose="02040604050505020304" pitchFamily="18" charset="0"/>
              </a:rPr>
              <a:t>The objective of our study is to provide a solution for Smart Agriculture by monitoring field which can assist the farmers in increasing productivity to a great extent.</a:t>
            </a:r>
          </a:p>
          <a:p>
            <a:r>
              <a:rPr lang="en-US" sz="2000" dirty="0">
                <a:solidFill>
                  <a:schemeClr val="tx1"/>
                </a:solidFill>
                <a:latin typeface="Century" panose="02040604050505020304" pitchFamily="18" charset="0"/>
              </a:rPr>
              <a:t>By taking the essential parameters I will predict which crop is suitable in a particular condition.</a:t>
            </a:r>
          </a:p>
          <a:p>
            <a:r>
              <a:rPr lang="en-US" sz="2000" dirty="0">
                <a:solidFill>
                  <a:schemeClr val="tx1"/>
                </a:solidFill>
                <a:latin typeface="Century" panose="02040604050505020304" pitchFamily="18" charset="0"/>
              </a:rPr>
              <a:t>The proposed system applies Machine Learning and prediction algorithm like linear support vector classification.</a:t>
            </a:r>
          </a:p>
          <a:p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5978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46309-232F-35A0-746B-D6D29DF83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4196507" cy="748683"/>
          </a:xfrm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ndara Light" panose="020E0502030303020204" pitchFamily="34" charset="0"/>
              </a:rPr>
              <a:t>METHODOLOGY</a:t>
            </a:r>
            <a:endParaRPr lang="en-IN" sz="44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ndara Light" panose="020E0502030303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42730-194D-E4BB-E3F4-EA6D08D6E2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456294"/>
            <a:ext cx="7960639" cy="3586223"/>
          </a:xfrm>
        </p:spPr>
        <p:txBody>
          <a:bodyPr/>
          <a:lstStyle/>
          <a:p>
            <a:r>
              <a:rPr lang="en-US" sz="2000" dirty="0">
                <a:solidFill>
                  <a:schemeClr val="tx1"/>
                </a:solidFill>
                <a:latin typeface="Century" panose="02040604050505020304" pitchFamily="18" charset="0"/>
              </a:rPr>
              <a:t>Proceed with reading the data and perform data analysis. </a:t>
            </a:r>
          </a:p>
          <a:p>
            <a:r>
              <a:rPr lang="en-US" sz="2000" dirty="0">
                <a:solidFill>
                  <a:schemeClr val="tx1"/>
                </a:solidFill>
                <a:latin typeface="Century" panose="02040604050505020304" pitchFamily="18" charset="0"/>
              </a:rPr>
              <a:t>The practice of examining data using analytical or statistical methods in order to identify meaningful information is known as data analysis. </a:t>
            </a:r>
          </a:p>
          <a:p>
            <a:r>
              <a:rPr lang="en-US" sz="2000" dirty="0">
                <a:solidFill>
                  <a:schemeClr val="tx1"/>
                </a:solidFill>
                <a:latin typeface="Century" panose="02040604050505020304" pitchFamily="18" charset="0"/>
              </a:rPr>
              <a:t>After data analysis, we will find out the data distribution and data types. </a:t>
            </a:r>
          </a:p>
          <a:p>
            <a:r>
              <a:rPr lang="en-US" sz="2000" dirty="0">
                <a:solidFill>
                  <a:schemeClr val="tx1"/>
                </a:solidFill>
                <a:latin typeface="Century" panose="02040604050505020304" pitchFamily="18" charset="0"/>
              </a:rPr>
              <a:t>Will train 3 classification algorithms to predict and compare the output.</a:t>
            </a:r>
          </a:p>
        </p:txBody>
      </p:sp>
    </p:spTree>
    <p:extLst>
      <p:ext uri="{BB962C8B-B14F-4D97-AF65-F5344CB8AC3E}">
        <p14:creationId xmlns:p14="http://schemas.microsoft.com/office/powerpoint/2010/main" val="3020831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5FA05-AF6D-2B65-14DE-55F5BC5A4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3743746" cy="864093"/>
          </a:xfrm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ndara Light" panose="020E0502030303020204" pitchFamily="34" charset="0"/>
              </a:rPr>
              <a:t>KEY FINDING</a:t>
            </a:r>
            <a:endParaRPr lang="en-IN" sz="44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ndara Light" panose="020E0502030303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7D915-5606-8BC5-CCD9-DB91807314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2396847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Century" panose="02040604050505020304" pitchFamily="18" charset="0"/>
              </a:rPr>
              <a:t>Predict crop based on Rainfall, Temperature, Humidity and Soil Moisture.</a:t>
            </a:r>
          </a:p>
          <a:p>
            <a:r>
              <a:rPr lang="en-US" sz="2000" dirty="0">
                <a:solidFill>
                  <a:schemeClr val="tx1"/>
                </a:solidFill>
                <a:latin typeface="Century" panose="02040604050505020304" pitchFamily="18" charset="0"/>
              </a:rPr>
              <a:t>Dataset is Pre-Processed and converted to numerals before training and prediction.</a:t>
            </a:r>
          </a:p>
          <a:p>
            <a:r>
              <a:rPr lang="en-US" sz="2000" dirty="0">
                <a:solidFill>
                  <a:schemeClr val="tx1"/>
                </a:solidFill>
                <a:latin typeface="Century" panose="02040604050505020304" pitchFamily="18" charset="0"/>
              </a:rPr>
              <a:t>There are three techniques applied for prediction.</a:t>
            </a:r>
          </a:p>
        </p:txBody>
      </p:sp>
    </p:spTree>
    <p:extLst>
      <p:ext uri="{BB962C8B-B14F-4D97-AF65-F5344CB8AC3E}">
        <p14:creationId xmlns:p14="http://schemas.microsoft.com/office/powerpoint/2010/main" val="2218179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37AE7-1A50-F582-5041-55C7003C4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280236" cy="784194"/>
          </a:xfrm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ndara Light" panose="020E0502030303020204" pitchFamily="34" charset="0"/>
              </a:rPr>
              <a:t>KEY ARCHITECTURE</a:t>
            </a:r>
            <a:endParaRPr lang="en-IN" sz="44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ndara Light" panose="020E0502030303020204" pitchFamily="34" charset="0"/>
            </a:endParaRPr>
          </a:p>
        </p:txBody>
      </p:sp>
      <p:sp>
        <p:nvSpPr>
          <p:cNvPr id="5" name="Flowchart: Multidocument 4">
            <a:extLst>
              <a:ext uri="{FF2B5EF4-FFF2-40B4-BE49-F238E27FC236}">
                <a16:creationId xmlns:a16="http://schemas.microsoft.com/office/drawing/2014/main" id="{BAA58790-9ACF-5B90-6F32-026F835B66F8}"/>
              </a:ext>
            </a:extLst>
          </p:cNvPr>
          <p:cNvSpPr/>
          <p:nvPr/>
        </p:nvSpPr>
        <p:spPr>
          <a:xfrm>
            <a:off x="1029810" y="2007831"/>
            <a:ext cx="1162975" cy="864093"/>
          </a:xfrm>
          <a:prstGeom prst="flowChartMultidocumen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Data Set</a:t>
            </a:r>
            <a:endParaRPr lang="en-IN" sz="1400" dirty="0">
              <a:solidFill>
                <a:schemeClr val="tx1"/>
              </a:solidFill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A1DB0D2F-1F02-3055-FA31-62FF17D50A49}"/>
              </a:ext>
            </a:extLst>
          </p:cNvPr>
          <p:cNvSpPr/>
          <p:nvPr/>
        </p:nvSpPr>
        <p:spPr>
          <a:xfrm>
            <a:off x="2398287" y="2302273"/>
            <a:ext cx="621437" cy="275208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4914549-84DB-14F0-7B2A-69903393FB2E}"/>
              </a:ext>
            </a:extLst>
          </p:cNvPr>
          <p:cNvSpPr/>
          <p:nvPr/>
        </p:nvSpPr>
        <p:spPr>
          <a:xfrm>
            <a:off x="3225226" y="2173547"/>
            <a:ext cx="1467447" cy="532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Training Set</a:t>
            </a:r>
            <a:endParaRPr lang="en-IN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0EF5667C-845F-57A4-84DE-5BBBC912CB58}"/>
              </a:ext>
            </a:extLst>
          </p:cNvPr>
          <p:cNvSpPr/>
          <p:nvPr/>
        </p:nvSpPr>
        <p:spPr>
          <a:xfrm>
            <a:off x="4866671" y="2272679"/>
            <a:ext cx="621437" cy="275208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BFBA06FE-294D-A477-858F-7CCD69418ADA}"/>
              </a:ext>
            </a:extLst>
          </p:cNvPr>
          <p:cNvSpPr/>
          <p:nvPr/>
        </p:nvSpPr>
        <p:spPr>
          <a:xfrm>
            <a:off x="5963948" y="2520523"/>
            <a:ext cx="1509204" cy="442401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Regression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0" name="Flowchart: Alternate Process 9">
            <a:extLst>
              <a:ext uri="{FF2B5EF4-FFF2-40B4-BE49-F238E27FC236}">
                <a16:creationId xmlns:a16="http://schemas.microsoft.com/office/drawing/2014/main" id="{F3C3C2DE-A246-4F31-C18B-D4DE19919B01}"/>
              </a:ext>
            </a:extLst>
          </p:cNvPr>
          <p:cNvSpPr/>
          <p:nvPr/>
        </p:nvSpPr>
        <p:spPr>
          <a:xfrm>
            <a:off x="5972864" y="1861350"/>
            <a:ext cx="1509204" cy="442401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SVM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14F4777-6395-3FCF-3EEE-784CB8CE5590}"/>
              </a:ext>
            </a:extLst>
          </p:cNvPr>
          <p:cNvSpPr/>
          <p:nvPr/>
        </p:nvSpPr>
        <p:spPr>
          <a:xfrm>
            <a:off x="5662106" y="1584659"/>
            <a:ext cx="2157274" cy="165124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19F753-AFB5-5B4C-A4C0-74CF0079312A}"/>
              </a:ext>
            </a:extLst>
          </p:cNvPr>
          <p:cNvSpPr/>
          <p:nvPr/>
        </p:nvSpPr>
        <p:spPr>
          <a:xfrm>
            <a:off x="7215700" y="3248486"/>
            <a:ext cx="1484418" cy="26411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Learn Model</a:t>
            </a:r>
            <a:endParaRPr lang="en-IN" dirty="0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7D0E11D0-FC86-A673-E4D0-EBF833DA1FA1}"/>
              </a:ext>
            </a:extLst>
          </p:cNvPr>
          <p:cNvSpPr/>
          <p:nvPr/>
        </p:nvSpPr>
        <p:spPr>
          <a:xfrm>
            <a:off x="6606694" y="3351316"/>
            <a:ext cx="220234" cy="495685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3403E2-5CCF-73C1-5784-DF9390890767}"/>
              </a:ext>
            </a:extLst>
          </p:cNvPr>
          <p:cNvSpPr/>
          <p:nvPr/>
        </p:nvSpPr>
        <p:spPr>
          <a:xfrm>
            <a:off x="5963948" y="3950530"/>
            <a:ext cx="1467447" cy="532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  <a:endParaRPr lang="en-IN" dirty="0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60D5C4DE-17BD-F44B-D4C2-BD424C883C82}"/>
              </a:ext>
            </a:extLst>
          </p:cNvPr>
          <p:cNvSpPr/>
          <p:nvPr/>
        </p:nvSpPr>
        <p:spPr>
          <a:xfrm>
            <a:off x="6477437" y="4586719"/>
            <a:ext cx="220234" cy="495685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75EF5A0-5B6B-C288-32C4-43CA08D45981}"/>
              </a:ext>
            </a:extLst>
          </p:cNvPr>
          <p:cNvSpPr/>
          <p:nvPr/>
        </p:nvSpPr>
        <p:spPr>
          <a:xfrm>
            <a:off x="5155195" y="5197814"/>
            <a:ext cx="1635338" cy="72505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Predicted Crop</a:t>
            </a:r>
            <a:endParaRPr lang="en-IN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79D3CDB7-6595-0F68-FAF4-72CAB0D5B3CC}"/>
              </a:ext>
            </a:extLst>
          </p:cNvPr>
          <p:cNvSpPr/>
          <p:nvPr/>
        </p:nvSpPr>
        <p:spPr>
          <a:xfrm>
            <a:off x="1391063" y="3264754"/>
            <a:ext cx="220234" cy="495685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FC29B8-6003-0BEB-8739-8DA167ED0890}"/>
              </a:ext>
            </a:extLst>
          </p:cNvPr>
          <p:cNvSpPr/>
          <p:nvPr/>
        </p:nvSpPr>
        <p:spPr>
          <a:xfrm>
            <a:off x="987690" y="3876579"/>
            <a:ext cx="1162975" cy="78419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Test Set</a:t>
            </a:r>
            <a:endParaRPr lang="en-IN" dirty="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0CD34105-FF6D-328A-C45F-14EBC5B0A938}"/>
              </a:ext>
            </a:extLst>
          </p:cNvPr>
          <p:cNvSpPr/>
          <p:nvPr/>
        </p:nvSpPr>
        <p:spPr>
          <a:xfrm>
            <a:off x="3225226" y="4002312"/>
            <a:ext cx="1612401" cy="329958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F63B023-AE3D-7964-AB36-CDCDE3923DE1}"/>
              </a:ext>
            </a:extLst>
          </p:cNvPr>
          <p:cNvSpPr/>
          <p:nvPr/>
        </p:nvSpPr>
        <p:spPr>
          <a:xfrm>
            <a:off x="3289217" y="4334489"/>
            <a:ext cx="1484418" cy="26411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Test Model</a:t>
            </a:r>
            <a:endParaRPr lang="en-IN" dirty="0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E8451651-F0A3-5DD9-C8D4-16D6007233E4}"/>
              </a:ext>
            </a:extLst>
          </p:cNvPr>
          <p:cNvSpPr/>
          <p:nvPr/>
        </p:nvSpPr>
        <p:spPr>
          <a:xfrm>
            <a:off x="6984879" y="5422736"/>
            <a:ext cx="621437" cy="275208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DD8EC7B-4150-B6C6-49AF-5C7F0403BAB1}"/>
              </a:ext>
            </a:extLst>
          </p:cNvPr>
          <p:cNvSpPr/>
          <p:nvPr/>
        </p:nvSpPr>
        <p:spPr>
          <a:xfrm>
            <a:off x="7695688" y="5197814"/>
            <a:ext cx="1635338" cy="72505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Suggest Fertilizer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51911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1C27C-2E88-85A1-FE4B-F74F4FD83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7419101" cy="810827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ndara Light" panose="020E0502030303020204" pitchFamily="34" charset="0"/>
              </a:rPr>
              <a:t>PERFORMANCE OF ACCURACY</a:t>
            </a:r>
            <a:endParaRPr lang="en-IN" sz="44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ndara Light" panose="020E0502030303020204" pitchFamily="34" charset="0"/>
            </a:endParaRP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E752B8AB-E477-3490-5BA6-0F28543EC1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8069144"/>
              </p:ext>
            </p:extLst>
          </p:nvPr>
        </p:nvGraphicFramePr>
        <p:xfrm>
          <a:off x="2031999" y="2577032"/>
          <a:ext cx="6064436" cy="1703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32218">
                  <a:extLst>
                    <a:ext uri="{9D8B030D-6E8A-4147-A177-3AD203B41FA5}">
                      <a16:colId xmlns:a16="http://schemas.microsoft.com/office/drawing/2014/main" val="3870248312"/>
                    </a:ext>
                  </a:extLst>
                </a:gridCol>
                <a:gridCol w="3032218">
                  <a:extLst>
                    <a:ext uri="{9D8B030D-6E8A-4147-A177-3AD203B41FA5}">
                      <a16:colId xmlns:a16="http://schemas.microsoft.com/office/drawing/2014/main" val="23037747"/>
                    </a:ext>
                  </a:extLst>
                </a:gridCol>
              </a:tblGrid>
              <a:tr h="42598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 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4104441"/>
                  </a:ext>
                </a:extLst>
              </a:tr>
              <a:tr h="425984">
                <a:tc>
                  <a:txBody>
                    <a:bodyPr/>
                    <a:lstStyle/>
                    <a:p>
                      <a:r>
                        <a:rPr lang="en-US" dirty="0"/>
                        <a:t>K Neighbors Classifier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0.97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67150"/>
                  </a:ext>
                </a:extLst>
              </a:tr>
              <a:tr h="425984">
                <a:tc>
                  <a:txBody>
                    <a:bodyPr/>
                    <a:lstStyle/>
                    <a:p>
                      <a:r>
                        <a:rPr lang="en-US" dirty="0"/>
                        <a:t>Decision Tree Classifier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4212433"/>
                  </a:ext>
                </a:extLst>
              </a:tr>
              <a:tr h="425984">
                <a:tc>
                  <a:txBody>
                    <a:bodyPr/>
                    <a:lstStyle/>
                    <a:p>
                      <a:r>
                        <a:rPr lang="en-US" dirty="0"/>
                        <a:t>Linear SVC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0.74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47706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752778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228</TotalTime>
  <Words>415</Words>
  <Application>Microsoft Office PowerPoint</Application>
  <PresentationFormat>Widescreen</PresentationFormat>
  <Paragraphs>68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Candara Light</vt:lpstr>
      <vt:lpstr>Century</vt:lpstr>
      <vt:lpstr>Trebuchet MS</vt:lpstr>
      <vt:lpstr>Wingdings</vt:lpstr>
      <vt:lpstr>Wingdings 3</vt:lpstr>
      <vt:lpstr>Facet</vt:lpstr>
      <vt:lpstr>PowerPoint Presentation</vt:lpstr>
      <vt:lpstr>CONTENTS</vt:lpstr>
      <vt:lpstr>INTRODUCTION</vt:lpstr>
      <vt:lpstr>PROCEDURE THROUGH FLOW CHART</vt:lpstr>
      <vt:lpstr>PROBLEM STATEMENT</vt:lpstr>
      <vt:lpstr>METHODOLOGY</vt:lpstr>
      <vt:lpstr>KEY FINDING</vt:lpstr>
      <vt:lpstr>KEY ARCHITECTURE</vt:lpstr>
      <vt:lpstr>PERFORMANCE OF ACCURACY</vt:lpstr>
      <vt:lpstr>HOW HELPFUL FOR BUSINESS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CROP PREDICTION</dc:title>
  <dc:creator>Deepesh B</dc:creator>
  <cp:lastModifiedBy>Deepesh B</cp:lastModifiedBy>
  <cp:revision>21</cp:revision>
  <dcterms:created xsi:type="dcterms:W3CDTF">2023-06-03T05:34:19Z</dcterms:created>
  <dcterms:modified xsi:type="dcterms:W3CDTF">2023-06-03T09:23:16Z</dcterms:modified>
</cp:coreProperties>
</file>

<file path=docProps/thumbnail.jpeg>
</file>